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sldIdLst>
    <p:sldId id="256" r:id="rId5"/>
    <p:sldId id="258" r:id="rId6"/>
    <p:sldId id="265" r:id="rId7"/>
    <p:sldId id="266" r:id="rId8"/>
    <p:sldId id="267" r:id="rId9"/>
    <p:sldId id="270" r:id="rId10"/>
    <p:sldId id="269" r:id="rId11"/>
    <p:sldId id="272" r:id="rId12"/>
    <p:sldId id="263" r:id="rId13"/>
    <p:sldId id="264" r:id="rId14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CCCC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Stile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Stile chiaro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719" autoAdjust="0"/>
    <p:restoredTop sz="94660"/>
  </p:normalViewPr>
  <p:slideViewPr>
    <p:cSldViewPr snapToGrid="0">
      <p:cViewPr varScale="1">
        <p:scale>
          <a:sx n="67" d="100"/>
          <a:sy n="67" d="100"/>
        </p:scale>
        <p:origin x="576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DA381740-063A-41A4-836D-85D14980EEF0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EF9DF8-704A-44AE-8850-307DDACC93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Autofit/>
          </a:bodyPr>
          <a:lstStyle>
            <a:lvl1pPr algn="l">
              <a:defRPr sz="9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C72E09-06F3-48B9-9B95-DE15EC9801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1CD474-E5E1-4D01-97F6-0C9FC0933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12/13/2021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36BBC7-EB9B-4B36-88E9-DBF65D270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8786C7-DD8D-492F-9A9A-A7B3EBE27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4274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7CF8D-FF51-4FD8-B968-A2C850734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61A953-02EA-491B-A215-AF8420D74D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084D1E-BC98-44E4-8D2C-89CCDC293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12/13/2021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019EB-9C2B-4833-B72A-147694159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F6E764-5688-45F5-94ED-A7357D2F5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2121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0E3CB6-3025-40BF-A04B-A7B0CB4C01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DD5CB3-8B24-48C7-89D3-8DCAD36A45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0BC931-E2BF-4C1D-91AA-89F82F826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12/13/2021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48A135-AEE9-4483-957E-3D143318D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8DEFD4-A052-46B3-B2AE-F3091D8A2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2230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9219E-EE74-4093-94D6-F663E059C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61642-BFBA-48AE-A29C-C2AA7386A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12/13/2021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2029B-6646-4DBF-A302-76A513FC6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6D4DFD-766F-4E45-A00C-2B5E8CE9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‹N›</a:t>
            </a:fld>
            <a:endParaRPr lang="en-US"/>
          </a:p>
        </p:txBody>
      </p:sp>
      <p:sp>
        <p:nvSpPr>
          <p:cNvPr id="8" name="Rectangle 7" descr="Tag=AccentColor&#10;Flavor=Light&#10;Target=FillAndLine">
            <a:extLst>
              <a:ext uri="{FF2B5EF4-FFF2-40B4-BE49-F238E27FC236}">
                <a16:creationId xmlns:a16="http://schemas.microsoft.com/office/drawing/2014/main" id="{EBDD1931-9E86-4402-9A68-33A2D9EFB198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24863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218C0-6540-400C-BB51-353D5FD5C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rmAutofit/>
          </a:bodyPr>
          <a:lstStyle>
            <a:lvl1pPr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81CD69-43B3-4FF7-AA41-30C36C957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F300D-5CBE-47E9-A193-E23C8314D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12/13/2021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E7DF3F-C51A-4DB1-9FCE-E3E0D8E92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269CF4-FAAB-44EF-A2A5-8352B4AA3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‹N›</a:t>
            </a:fld>
            <a:endParaRPr lang="en-US"/>
          </a:p>
        </p:txBody>
      </p:sp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417A8947-4521-4FE1-8E44-27363435CE1B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67558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DE264-531D-49C1-A8AF-2B4C1D218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B9A1B8-2F1B-46AA-858A-CFFF5AF7CE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29384"/>
            <a:ext cx="5181600" cy="42519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6B9631-18C0-43BD-8AF3-9137D6D4C2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29384"/>
            <a:ext cx="5181600" cy="4251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032FCA-14C6-4497-9C27-3F5806244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12/13/2021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1E5057-693B-4E10-958E-0ABE79FEC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0CECB1-0A35-4C10-9D3D-FE4404283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‹N›</a:t>
            </a:fld>
            <a:endParaRPr lang="en-US"/>
          </a:p>
        </p:txBody>
      </p:sp>
      <p:sp>
        <p:nvSpPr>
          <p:cNvPr id="9" name="Rectangle 8" descr="Tag=AccentColor&#10;Flavor=Light&#10;Target=FillAndLine">
            <a:extLst>
              <a:ext uri="{FF2B5EF4-FFF2-40B4-BE49-F238E27FC236}">
                <a16:creationId xmlns:a16="http://schemas.microsoft.com/office/drawing/2014/main" id="{2FAAC677-2D37-4F63-9C4B-711A2988EE0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10922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AE282-8875-4F49-AB21-E1C2BCAEA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712EA2-EF8C-4F18-BECF-AD121F7281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38528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7B59D4-E93F-40C1-A1A2-F1867830C6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926080"/>
            <a:ext cx="5157787" cy="326440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810616-1C77-42AE-8449-D0B64E2B84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38528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74E172-AFE8-48E4-BBB0-CA6D4EC112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926080"/>
            <a:ext cx="5183188" cy="32644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9407CC-270D-4C98-B95C-7AE67D2E1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12/13/2021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4070D5-9B7B-47FC-9F75-F6AD96074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8EAC17-33BE-4265-8C06-644C2D34F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‹N›</a:t>
            </a:fld>
            <a:endParaRPr lang="en-US"/>
          </a:p>
        </p:txBody>
      </p:sp>
      <p:sp>
        <p:nvSpPr>
          <p:cNvPr id="11" name="Rectangle 10" descr="Tag=AccentColor&#10;Flavor=Light&#10;Target=FillAndLine">
            <a:extLst>
              <a:ext uri="{FF2B5EF4-FFF2-40B4-BE49-F238E27FC236}">
                <a16:creationId xmlns:a16="http://schemas.microsoft.com/office/drawing/2014/main" id="{F634C457-AEBF-47D7-9200-BAD05D138B1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4625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E9AC0-40CD-4451-BF00-5E2FC7B74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3704" y="1728216"/>
            <a:ext cx="7781544" cy="3392424"/>
          </a:xfrm>
        </p:spPr>
        <p:txBody>
          <a:bodyPr>
            <a:normAutofit/>
          </a:bodyPr>
          <a:lstStyle>
            <a:lvl1pPr algn="ctr">
              <a:defRPr sz="7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FD9A32-9C83-452B-BC69-CC6E95D3C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12/13/2021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87B83E-E23E-42DE-876D-F55908A97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1C03A8-D428-4010-B413-13B1E9922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‹N›</a:t>
            </a:fld>
            <a:endParaRPr lang="en-US"/>
          </a:p>
        </p:txBody>
      </p:sp>
      <p:sp>
        <p:nvSpPr>
          <p:cNvPr id="6" name="Rectangle 6" descr="Tag=AccentColor&#10;Flavor=Light&#10;Target=FillAndLine">
            <a:extLst>
              <a:ext uri="{FF2B5EF4-FFF2-40B4-BE49-F238E27FC236}">
                <a16:creationId xmlns:a16="http://schemas.microsoft.com/office/drawing/2014/main" id="{17F03060-85EC-4182-8C18-C6EE0D373E4B}"/>
              </a:ext>
            </a:extLst>
          </p:cNvPr>
          <p:cNvSpPr/>
          <p:nvPr/>
        </p:nvSpPr>
        <p:spPr>
          <a:xfrm>
            <a:off x="3974206" y="5126892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43926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2816A0-77C4-4A3F-87BD-A7321E3C8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12/13/2021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FC3464-F026-4C77-9441-55ECA5054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7D9257-BADE-4D0B-AF0B-D09FE95FA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5383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1C48E-F751-45A2-9010-208B81EDB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501F6-8430-4758-8636-74D68E990E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3520" y="548640"/>
            <a:ext cx="6053328" cy="5431536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79DC39-A29C-494C-98B6-999746C5F3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2237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84C988-A6DB-469A-B8AA-31866F36E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12/13/2021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BC39C3-81EB-4828-9AD3-2F1FAC521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59376C-9810-49A5-BC9A-4E6A0217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B9F96F3A-E64D-4401-B02C-BCD5CAA97CFF}"/>
              </a:ext>
            </a:extLst>
          </p:cNvPr>
          <p:cNvSpPr/>
          <p:nvPr/>
        </p:nvSpPr>
        <p:spPr>
          <a:xfrm rot="5400000">
            <a:off x="2797492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1634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37704-80BD-41B0-8395-41618EC3A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1920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DA4032-EC66-4974-BD30-898B60E4B5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03520" y="548640"/>
            <a:ext cx="6053328" cy="543153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1802D0-5574-4631-BA49-92362F8E40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1920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2C2F5B-DDDD-4E64-94A9-99E46F4B0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12/13/2021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FA8D36-8865-48E7-8249-ED729A5F7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0F98C3-0B62-4361-8408-A01F70807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FE511AB6-FEAF-4549-BA88-0764BD10B63D}"/>
              </a:ext>
            </a:extLst>
          </p:cNvPr>
          <p:cNvSpPr/>
          <p:nvPr/>
        </p:nvSpPr>
        <p:spPr>
          <a:xfrm rot="5400000">
            <a:off x="2798064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8307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72D13B-FFCB-4650-AD3C-CB5037352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CA9470-DF15-46A1-BF0E-8A5367A4B0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3047CB-E94D-482F-BACA-681E96C0EC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345051-2045-45DA-935E-2E3CA1A69ADC}" type="datetimeFigureOut">
              <a:rPr lang="en-US" smtClean="0"/>
              <a:t>12/13/2021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FDA4B5-E797-42FC-8B7A-2294DF24A3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8ED201-6D0E-422C-B4EC-566A3DC298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CD31F4-64FA-4BA0-9498-67783267A8C8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82216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5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ideo 3" descr="Immagine che contiene volante, oggetto da esterni, ingranaggio&#10;&#10;Descrizione generata automaticamente">
            <a:extLst>
              <a:ext uri="{FF2B5EF4-FFF2-40B4-BE49-F238E27FC236}">
                <a16:creationId xmlns:a16="http://schemas.microsoft.com/office/drawing/2014/main" id="{DBA5C15F-CDA8-4DC6-A26F-13825112BE7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-1" b="28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44CD100-6267-4E62-AA64-2182A3A6A1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>
                  <a:alpha val="30000"/>
                </a:schemeClr>
              </a:gs>
              <a:gs pos="33000">
                <a:schemeClr val="tx1">
                  <a:alpha val="2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3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72FB2FF5-C2FA-4FCF-95AC-CBF89662DA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2"/>
            <a:ext cx="4023360" cy="2802219"/>
          </a:xfrm>
        </p:spPr>
        <p:txBody>
          <a:bodyPr anchor="b">
            <a:normAutofit/>
          </a:bodyPr>
          <a:lstStyle/>
          <a:p>
            <a:r>
              <a:rPr lang="it-IT" sz="4800" dirty="0">
                <a:solidFill>
                  <a:schemeClr val="bg1"/>
                </a:solidFill>
              </a:rPr>
              <a:t>Software engineering 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F39D82CA-6171-44EC-9D7E-62EA8A3744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1" y="3924581"/>
            <a:ext cx="7809372" cy="2906829"/>
          </a:xfrm>
        </p:spPr>
        <p:txBody>
          <a:bodyPr>
            <a:normAutofit fontScale="77500" lnSpcReduction="20000"/>
          </a:bodyPr>
          <a:lstStyle/>
          <a:p>
            <a:r>
              <a:rPr lang="it-IT" sz="4600" dirty="0">
                <a:solidFill>
                  <a:schemeClr val="bg1"/>
                </a:solidFill>
              </a:rPr>
              <a:t>Gruppo 8 – </a:t>
            </a:r>
            <a:r>
              <a:rPr lang="it-IT" sz="4600" dirty="0" err="1">
                <a:solidFill>
                  <a:schemeClr val="bg1"/>
                </a:solidFill>
              </a:rPr>
              <a:t>Complex</a:t>
            </a:r>
            <a:r>
              <a:rPr lang="it-IT" sz="4600" dirty="0">
                <a:solidFill>
                  <a:schemeClr val="bg1"/>
                </a:solidFill>
              </a:rPr>
              <a:t> </a:t>
            </a:r>
            <a:r>
              <a:rPr lang="it-IT" sz="4600" dirty="0" err="1">
                <a:solidFill>
                  <a:schemeClr val="bg1"/>
                </a:solidFill>
              </a:rPr>
              <a:t>Calculator</a:t>
            </a:r>
            <a:endParaRPr lang="it-IT" sz="4600" dirty="0">
              <a:solidFill>
                <a:schemeClr val="bg1"/>
              </a:solidFill>
            </a:endParaRPr>
          </a:p>
          <a:p>
            <a:endParaRPr lang="it-IT" dirty="0">
              <a:solidFill>
                <a:schemeClr val="bg1"/>
              </a:solidFill>
            </a:endParaRPr>
          </a:p>
          <a:p>
            <a:r>
              <a:rPr lang="it-IT" b="1" dirty="0">
                <a:solidFill>
                  <a:schemeClr val="bg1"/>
                </a:solidFill>
              </a:rPr>
              <a:t>Alberto Provenza 0612704956</a:t>
            </a:r>
          </a:p>
          <a:p>
            <a:r>
              <a:rPr lang="it-IT" b="1" dirty="0">
                <a:solidFill>
                  <a:schemeClr val="bg1"/>
                </a:solidFill>
              </a:rPr>
              <a:t>Alessandro Rastelli 0622701791</a:t>
            </a:r>
          </a:p>
          <a:p>
            <a:r>
              <a:rPr lang="it-IT" b="1" dirty="0">
                <a:solidFill>
                  <a:schemeClr val="bg1"/>
                </a:solidFill>
              </a:rPr>
              <a:t>Eugenio Pezzulo 0622701843</a:t>
            </a:r>
          </a:p>
          <a:p>
            <a:r>
              <a:rPr lang="it-IT" b="1" dirty="0">
                <a:solidFill>
                  <a:schemeClr val="bg1"/>
                </a:solidFill>
              </a:rPr>
              <a:t>Paola Passaro 0622701599</a:t>
            </a:r>
          </a:p>
          <a:p>
            <a:endParaRPr lang="it-IT" dirty="0">
              <a:solidFill>
                <a:schemeClr val="bg1"/>
              </a:solidFill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05FDDA13-00A5-4725-9223-073F5353AA64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817170" y="5331235"/>
            <a:ext cx="1340485" cy="13404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193452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5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14">
            <a:extLst>
              <a:ext uri="{FF2B5EF4-FFF2-40B4-BE49-F238E27FC236}">
                <a16:creationId xmlns:a16="http://schemas.microsoft.com/office/drawing/2014/main" id="{EE5ED8D6-1E97-4C04-8927-CB5FC2BD7403}"/>
              </a:ext>
            </a:extLst>
          </p:cNvPr>
          <p:cNvSpPr/>
          <p:nvPr/>
        </p:nvSpPr>
        <p:spPr>
          <a:xfrm>
            <a:off x="188206" y="238539"/>
            <a:ext cx="2674264" cy="79513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A5F4D8E0-BA02-42C2-B695-AACD35CB9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206" y="0"/>
            <a:ext cx="10515600" cy="1325563"/>
          </a:xfrm>
        </p:spPr>
        <p:txBody>
          <a:bodyPr>
            <a:normAutofit/>
          </a:bodyPr>
          <a:lstStyle/>
          <a:p>
            <a:r>
              <a:rPr lang="it-IT" dirty="0" err="1"/>
              <a:t>retrospective</a:t>
            </a:r>
            <a:endParaRPr lang="it-IT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8FCA46EE-BD82-47FB-9A7C-D1DB85D16D2F}"/>
              </a:ext>
            </a:extLst>
          </p:cNvPr>
          <p:cNvSpPr txBox="1"/>
          <p:nvPr/>
        </p:nvSpPr>
        <p:spPr>
          <a:xfrm>
            <a:off x="4732779" y="5050234"/>
            <a:ext cx="3563496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Fare molte </a:t>
            </a:r>
            <a:r>
              <a:rPr lang="it-IT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push</a:t>
            </a:r>
            <a:endParaRPr lang="it-IT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Refactoring</a:t>
            </a:r>
            <a:endParaRPr lang="it-IT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Prestare attenzione nella review dei test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Continuare le riunioni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Commentare codice</a:t>
            </a:r>
          </a:p>
        </p:txBody>
      </p:sp>
    </p:spTree>
    <p:extLst>
      <p:ext uri="{BB962C8B-B14F-4D97-AF65-F5344CB8AC3E}">
        <p14:creationId xmlns:p14="http://schemas.microsoft.com/office/powerpoint/2010/main" val="39796079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07013F7-6587-4F18-A498-CE89CD1E1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3rd Sprint Release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77D5551-4D80-4A0E-9992-9008A66D2A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7023" y="1882485"/>
            <a:ext cx="10506777" cy="2678887"/>
          </a:xfrm>
        </p:spPr>
        <p:txBody>
          <a:bodyPr>
            <a:normAutofit/>
          </a:bodyPr>
          <a:lstStyle/>
          <a:p>
            <a:r>
              <a:rPr lang="it-IT" sz="3200" b="1" dirty="0"/>
              <a:t>Il terzo sprint goal è stato soddisfatto</a:t>
            </a:r>
            <a:r>
              <a:rPr lang="it-IT" sz="3200" dirty="0"/>
              <a:t>: «Implementazione delle funzionalità di manipolazione dello stack, dell'utilizzo di variabili per lo storage temporaneo di risultati e l'inizio della predisposizione della calcolatrice ad accettare operazioni definite dall'utente»</a:t>
            </a:r>
          </a:p>
        </p:txBody>
      </p:sp>
    </p:spTree>
    <p:extLst>
      <p:ext uri="{BB962C8B-B14F-4D97-AF65-F5344CB8AC3E}">
        <p14:creationId xmlns:p14="http://schemas.microsoft.com/office/powerpoint/2010/main" val="18749373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C93F41D-02AB-4863-A77F-8B9D30644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Completamento progetto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0C440B0-2DCD-4E4F-88A9-84072F9499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95548"/>
            <a:ext cx="10515600" cy="2547495"/>
          </a:xfrm>
        </p:spPr>
        <p:txBody>
          <a:bodyPr>
            <a:normAutofit/>
          </a:bodyPr>
          <a:lstStyle/>
          <a:p>
            <a:r>
              <a:rPr lang="it-IT" sz="3200" b="1" dirty="0"/>
              <a:t>Gli obiettivi delle sprint sono stati rispettati, mantenendo una velocità compresa tra i 26 ed i 30 story points.</a:t>
            </a:r>
          </a:p>
          <a:p>
            <a:r>
              <a:rPr lang="it-IT" sz="3200" b="1" dirty="0"/>
              <a:t>Sono state implementate con successo e testate le </a:t>
            </a:r>
            <a:r>
              <a:rPr lang="it-IT" sz="3200" b="1" dirty="0" err="1"/>
              <a:t>epics</a:t>
            </a:r>
            <a:r>
              <a:rPr lang="it-IT" sz="3200" b="1" dirty="0"/>
              <a:t>: 1, 2, 3, 4, 5</a:t>
            </a:r>
          </a:p>
          <a:p>
            <a:endParaRPr lang="it-IT" sz="3200" b="1" dirty="0"/>
          </a:p>
        </p:txBody>
      </p:sp>
    </p:spTree>
    <p:extLst>
      <p:ext uri="{BB962C8B-B14F-4D97-AF65-F5344CB8AC3E}">
        <p14:creationId xmlns:p14="http://schemas.microsoft.com/office/powerpoint/2010/main" val="21555249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7C98A213-5994-475E-B327-DC6EC27FBA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FC93F41D-02AB-4863-A77F-8B9D30644E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670218"/>
            <a:ext cx="4161719" cy="1065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000" dirty="0"/>
              <a:t>Pattern </a:t>
            </a:r>
            <a:r>
              <a:rPr lang="en-US" sz="6000" dirty="0" err="1"/>
              <a:t>utilizzati</a:t>
            </a:r>
            <a:endParaRPr lang="en-US" sz="6000" dirty="0"/>
          </a:p>
        </p:txBody>
      </p:sp>
      <p:sp>
        <p:nvSpPr>
          <p:cNvPr id="27" name="Rectangle 6">
            <a:extLst>
              <a:ext uri="{FF2B5EF4-FFF2-40B4-BE49-F238E27FC236}">
                <a16:creationId xmlns:a16="http://schemas.microsoft.com/office/drawing/2014/main" id="{147C7031-1E3A-4EF7-A823-89F74BA673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10000" y="1776977"/>
            <a:ext cx="4572000" cy="27432"/>
          </a:xfrm>
          <a:custGeom>
            <a:avLst/>
            <a:gdLst>
              <a:gd name="connsiteX0" fmla="*/ 0 w 4572000"/>
              <a:gd name="connsiteY0" fmla="*/ 0 h 27432"/>
              <a:gd name="connsiteX1" fmla="*/ 607423 w 4572000"/>
              <a:gd name="connsiteY1" fmla="*/ 0 h 27432"/>
              <a:gd name="connsiteX2" fmla="*/ 1123406 w 4572000"/>
              <a:gd name="connsiteY2" fmla="*/ 0 h 27432"/>
              <a:gd name="connsiteX3" fmla="*/ 1685109 w 4572000"/>
              <a:gd name="connsiteY3" fmla="*/ 0 h 27432"/>
              <a:gd name="connsiteX4" fmla="*/ 2383971 w 4572000"/>
              <a:gd name="connsiteY4" fmla="*/ 0 h 27432"/>
              <a:gd name="connsiteX5" fmla="*/ 2991394 w 4572000"/>
              <a:gd name="connsiteY5" fmla="*/ 0 h 27432"/>
              <a:gd name="connsiteX6" fmla="*/ 3553097 w 4572000"/>
              <a:gd name="connsiteY6" fmla="*/ 0 h 27432"/>
              <a:gd name="connsiteX7" fmla="*/ 4572000 w 4572000"/>
              <a:gd name="connsiteY7" fmla="*/ 0 h 27432"/>
              <a:gd name="connsiteX8" fmla="*/ 4572000 w 4572000"/>
              <a:gd name="connsiteY8" fmla="*/ 27432 h 27432"/>
              <a:gd name="connsiteX9" fmla="*/ 3918857 w 4572000"/>
              <a:gd name="connsiteY9" fmla="*/ 27432 h 27432"/>
              <a:gd name="connsiteX10" fmla="*/ 3357154 w 4572000"/>
              <a:gd name="connsiteY10" fmla="*/ 27432 h 27432"/>
              <a:gd name="connsiteX11" fmla="*/ 2612571 w 4572000"/>
              <a:gd name="connsiteY11" fmla="*/ 27432 h 27432"/>
              <a:gd name="connsiteX12" fmla="*/ 2005149 w 4572000"/>
              <a:gd name="connsiteY12" fmla="*/ 27432 h 27432"/>
              <a:gd name="connsiteX13" fmla="*/ 1489166 w 4572000"/>
              <a:gd name="connsiteY13" fmla="*/ 27432 h 27432"/>
              <a:gd name="connsiteX14" fmla="*/ 790303 w 4572000"/>
              <a:gd name="connsiteY14" fmla="*/ 27432 h 27432"/>
              <a:gd name="connsiteX15" fmla="*/ 0 w 4572000"/>
              <a:gd name="connsiteY15" fmla="*/ 27432 h 27432"/>
              <a:gd name="connsiteX16" fmla="*/ 0 w 457200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27432" fill="none" extrusionOk="0">
                <a:moveTo>
                  <a:pt x="0" y="0"/>
                </a:moveTo>
                <a:cubicBezTo>
                  <a:pt x="150397" y="-23421"/>
                  <a:pt x="474161" y="9174"/>
                  <a:pt x="607423" y="0"/>
                </a:cubicBezTo>
                <a:cubicBezTo>
                  <a:pt x="740685" y="-9174"/>
                  <a:pt x="868821" y="-4258"/>
                  <a:pt x="1123406" y="0"/>
                </a:cubicBezTo>
                <a:cubicBezTo>
                  <a:pt x="1377991" y="4258"/>
                  <a:pt x="1567664" y="-12410"/>
                  <a:pt x="1685109" y="0"/>
                </a:cubicBezTo>
                <a:cubicBezTo>
                  <a:pt x="1802554" y="12410"/>
                  <a:pt x="2193086" y="-14353"/>
                  <a:pt x="2383971" y="0"/>
                </a:cubicBezTo>
                <a:cubicBezTo>
                  <a:pt x="2574856" y="14353"/>
                  <a:pt x="2697477" y="-26142"/>
                  <a:pt x="2991394" y="0"/>
                </a:cubicBezTo>
                <a:cubicBezTo>
                  <a:pt x="3285311" y="26142"/>
                  <a:pt x="3423667" y="26544"/>
                  <a:pt x="3553097" y="0"/>
                </a:cubicBezTo>
                <a:cubicBezTo>
                  <a:pt x="3682527" y="-26544"/>
                  <a:pt x="4344147" y="50350"/>
                  <a:pt x="4572000" y="0"/>
                </a:cubicBezTo>
                <a:cubicBezTo>
                  <a:pt x="4571027" y="8304"/>
                  <a:pt x="4571522" y="21512"/>
                  <a:pt x="4572000" y="27432"/>
                </a:cubicBezTo>
                <a:cubicBezTo>
                  <a:pt x="4438349" y="5490"/>
                  <a:pt x="4090129" y="31231"/>
                  <a:pt x="3918857" y="27432"/>
                </a:cubicBezTo>
                <a:cubicBezTo>
                  <a:pt x="3747585" y="23633"/>
                  <a:pt x="3498826" y="6883"/>
                  <a:pt x="3357154" y="27432"/>
                </a:cubicBezTo>
                <a:cubicBezTo>
                  <a:pt x="3215482" y="47981"/>
                  <a:pt x="2784289" y="56849"/>
                  <a:pt x="2612571" y="27432"/>
                </a:cubicBezTo>
                <a:cubicBezTo>
                  <a:pt x="2440853" y="-1985"/>
                  <a:pt x="2261292" y="25951"/>
                  <a:pt x="2005149" y="27432"/>
                </a:cubicBezTo>
                <a:cubicBezTo>
                  <a:pt x="1749006" y="28913"/>
                  <a:pt x="1700078" y="34342"/>
                  <a:pt x="1489166" y="27432"/>
                </a:cubicBezTo>
                <a:cubicBezTo>
                  <a:pt x="1278254" y="20522"/>
                  <a:pt x="1077188" y="56916"/>
                  <a:pt x="790303" y="27432"/>
                </a:cubicBezTo>
                <a:cubicBezTo>
                  <a:pt x="503418" y="-2052"/>
                  <a:pt x="359168" y="57044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572000" h="27432" stroke="0" extrusionOk="0">
                <a:moveTo>
                  <a:pt x="0" y="0"/>
                </a:moveTo>
                <a:cubicBezTo>
                  <a:pt x="155698" y="6780"/>
                  <a:pt x="465972" y="13197"/>
                  <a:pt x="607423" y="0"/>
                </a:cubicBezTo>
                <a:cubicBezTo>
                  <a:pt x="748874" y="-13197"/>
                  <a:pt x="1014133" y="22994"/>
                  <a:pt x="1123406" y="0"/>
                </a:cubicBezTo>
                <a:cubicBezTo>
                  <a:pt x="1232679" y="-22994"/>
                  <a:pt x="1639431" y="-2997"/>
                  <a:pt x="1867989" y="0"/>
                </a:cubicBezTo>
                <a:cubicBezTo>
                  <a:pt x="2096547" y="2997"/>
                  <a:pt x="2265668" y="29557"/>
                  <a:pt x="2475411" y="0"/>
                </a:cubicBezTo>
                <a:cubicBezTo>
                  <a:pt x="2685154" y="-29557"/>
                  <a:pt x="2951491" y="73"/>
                  <a:pt x="3082834" y="0"/>
                </a:cubicBezTo>
                <a:cubicBezTo>
                  <a:pt x="3214177" y="-73"/>
                  <a:pt x="3641000" y="-33478"/>
                  <a:pt x="3827417" y="0"/>
                </a:cubicBezTo>
                <a:cubicBezTo>
                  <a:pt x="4013834" y="33478"/>
                  <a:pt x="4345917" y="14255"/>
                  <a:pt x="4572000" y="0"/>
                </a:cubicBezTo>
                <a:cubicBezTo>
                  <a:pt x="4572485" y="9333"/>
                  <a:pt x="4573278" y="19699"/>
                  <a:pt x="4572000" y="27432"/>
                </a:cubicBezTo>
                <a:cubicBezTo>
                  <a:pt x="4318030" y="43025"/>
                  <a:pt x="4161104" y="34314"/>
                  <a:pt x="4010297" y="27432"/>
                </a:cubicBezTo>
                <a:cubicBezTo>
                  <a:pt x="3859490" y="20550"/>
                  <a:pt x="3592529" y="6613"/>
                  <a:pt x="3357154" y="27432"/>
                </a:cubicBezTo>
                <a:cubicBezTo>
                  <a:pt x="3121779" y="48251"/>
                  <a:pt x="2884285" y="3780"/>
                  <a:pt x="2704011" y="27432"/>
                </a:cubicBezTo>
                <a:cubicBezTo>
                  <a:pt x="2523737" y="51084"/>
                  <a:pt x="2295944" y="32081"/>
                  <a:pt x="2096589" y="27432"/>
                </a:cubicBezTo>
                <a:cubicBezTo>
                  <a:pt x="1897234" y="22783"/>
                  <a:pt x="1623782" y="52518"/>
                  <a:pt x="1352006" y="27432"/>
                </a:cubicBezTo>
                <a:cubicBezTo>
                  <a:pt x="1080230" y="2346"/>
                  <a:pt x="869959" y="12864"/>
                  <a:pt x="607423" y="27432"/>
                </a:cubicBezTo>
                <a:cubicBezTo>
                  <a:pt x="344887" y="42000"/>
                  <a:pt x="188100" y="40051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rgbClr val="EE6EB8"/>
          </a:solidFill>
          <a:ln w="38100" cap="rnd">
            <a:solidFill>
              <a:srgbClr val="EE6EB8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522AC09A-AD9A-4F4C-BB35-439026F0CB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608" y="3745111"/>
            <a:ext cx="3758184" cy="1832114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ACC4F416-C76A-41A7-9D93-056B1842F8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6908" y="3919948"/>
            <a:ext cx="3758184" cy="1482439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CB08B796-67B8-474C-95C3-7CF8EFC0B5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1208" y="3923624"/>
            <a:ext cx="3758184" cy="1475087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8E049889-7521-46EC-8567-2E9D57CC0C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199" y="1640506"/>
            <a:ext cx="10714919" cy="297370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123C1A37-7002-4ED7-A10E-CD402474C81B}"/>
              </a:ext>
            </a:extLst>
          </p:cNvPr>
          <p:cNvSpPr txBox="1"/>
          <p:nvPr/>
        </p:nvSpPr>
        <p:spPr>
          <a:xfrm>
            <a:off x="1087997" y="3059666"/>
            <a:ext cx="14528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Command</a:t>
            </a:r>
            <a:r>
              <a:rPr lang="it-IT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Pattern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4551C413-44B9-4002-9F70-C85D765B140E}"/>
              </a:ext>
            </a:extLst>
          </p:cNvPr>
          <p:cNvSpPr txBox="1"/>
          <p:nvPr/>
        </p:nvSpPr>
        <p:spPr>
          <a:xfrm>
            <a:off x="5081789" y="3059668"/>
            <a:ext cx="12923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Factory</a:t>
            </a:r>
            <a:r>
              <a:rPr lang="it-IT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it-IT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method</a:t>
            </a:r>
            <a:endParaRPr lang="it-IT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B601A84F-AB99-4BAF-B621-E9E7599FB214}"/>
              </a:ext>
            </a:extLst>
          </p:cNvPr>
          <p:cNvSpPr txBox="1"/>
          <p:nvPr/>
        </p:nvSpPr>
        <p:spPr>
          <a:xfrm>
            <a:off x="8763000" y="3059667"/>
            <a:ext cx="13855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Singleton Pattern</a:t>
            </a:r>
          </a:p>
        </p:txBody>
      </p:sp>
    </p:spTree>
    <p:extLst>
      <p:ext uri="{BB962C8B-B14F-4D97-AF65-F5344CB8AC3E}">
        <p14:creationId xmlns:p14="http://schemas.microsoft.com/office/powerpoint/2010/main" val="13949022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81B3435-6298-4C13-A58E-B2067E894C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Descrizione di utilizzo pattern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53B4287-8485-4E86-BBDE-EBF258861C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3737991"/>
          </a:xfrm>
        </p:spPr>
        <p:txBody>
          <a:bodyPr/>
          <a:lstStyle/>
          <a:p>
            <a:r>
              <a:rPr lang="it-IT" dirty="0"/>
              <a:t>Il </a:t>
            </a:r>
            <a:r>
              <a:rPr lang="it-IT" b="1" dirty="0"/>
              <a:t>pattern </a:t>
            </a:r>
            <a:r>
              <a:rPr lang="it-IT" b="1" dirty="0" err="1"/>
              <a:t>Command+Factory</a:t>
            </a:r>
            <a:r>
              <a:rPr lang="it-IT" b="1" dirty="0"/>
              <a:t> </a:t>
            </a:r>
            <a:r>
              <a:rPr lang="it-IT" dirty="0"/>
              <a:t>è stato utilizzato per ridurre la complessità della gestione dell'esecuzione delle operazioni, evitando un utilizzo eccessivo dei case </a:t>
            </a:r>
            <a:r>
              <a:rPr lang="it-IT" dirty="0" err="1"/>
              <a:t>statements</a:t>
            </a:r>
            <a:r>
              <a:rPr lang="it-IT" dirty="0"/>
              <a:t>; è stato anche utilizzato per la realizzazione della possibilità di fare </a:t>
            </a:r>
            <a:r>
              <a:rPr lang="it-IT" dirty="0" err="1"/>
              <a:t>undo</a:t>
            </a:r>
            <a:r>
              <a:rPr lang="it-IT" dirty="0"/>
              <a:t> delle operazioni</a:t>
            </a:r>
          </a:p>
          <a:p>
            <a:r>
              <a:rPr lang="it-IT" dirty="0"/>
              <a:t>Il </a:t>
            </a:r>
            <a:r>
              <a:rPr lang="it-IT" b="1" dirty="0"/>
              <a:t>pattern Singleton </a:t>
            </a:r>
            <a:r>
              <a:rPr lang="it-IT" dirty="0"/>
              <a:t>perché è necessario avere un’unica struttura dati per la conservazione dei valori: </a:t>
            </a:r>
          </a:p>
          <a:p>
            <a:pPr lvl="1"/>
            <a:r>
              <a:rPr lang="it-IT" dirty="0"/>
              <a:t>Uno stack per gli operandi</a:t>
            </a:r>
          </a:p>
          <a:p>
            <a:pPr lvl="1"/>
            <a:r>
              <a:rPr lang="it-IT" dirty="0"/>
              <a:t>Una mappa per le variabili</a:t>
            </a:r>
          </a:p>
          <a:p>
            <a:pPr lvl="1"/>
            <a:r>
              <a:rPr lang="it-IT" dirty="0"/>
              <a:t>Tre code per l’</a:t>
            </a:r>
            <a:r>
              <a:rPr lang="it-IT" dirty="0" err="1"/>
              <a:t>undo</a:t>
            </a:r>
            <a:r>
              <a:rPr lang="it-IT" dirty="0"/>
              <a:t> </a:t>
            </a:r>
            <a:r>
              <a:rPr lang="it-IT" dirty="0">
                <a:sym typeface="Wingdings" panose="05000000000000000000" pitchFamily="2" charset="2"/>
              </a:rPr>
              <a:t> una per le variabili, una per gli operandi e una per i </a:t>
            </a:r>
            <a:r>
              <a:rPr lang="it-IT" dirty="0" err="1">
                <a:sym typeface="Wingdings" panose="05000000000000000000" pitchFamily="2" charset="2"/>
              </a:rPr>
              <a:t>command</a:t>
            </a:r>
            <a:endParaRPr lang="it-IT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2311950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BFE2381-2EA1-42F4-834D-225E04ED5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Sprint backlog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86C1C71C-A708-4CB0-8A4E-ABF31BF7E6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93691" y="2006895"/>
            <a:ext cx="2460109" cy="1936456"/>
          </a:xfrm>
        </p:spPr>
        <p:txBody>
          <a:bodyPr>
            <a:normAutofit lnSpcReduction="10000"/>
          </a:bodyPr>
          <a:lstStyle/>
          <a:p>
            <a:r>
              <a:rPr lang="it-IT" dirty="0"/>
              <a:t>Gli story points rimasti possono essere realizzati in un’eventuale prossima sprint</a:t>
            </a:r>
          </a:p>
        </p:txBody>
      </p:sp>
      <p:pic>
        <p:nvPicPr>
          <p:cNvPr id="5" name="Immagine 4" descr="Immagine che contiene testo, elettronico, screenshot, schermo&#10;&#10;Descrizione generata automaticamente">
            <a:extLst>
              <a:ext uri="{FF2B5EF4-FFF2-40B4-BE49-F238E27FC236}">
                <a16:creationId xmlns:a16="http://schemas.microsoft.com/office/drawing/2014/main" id="{5CEC2977-EB38-42AA-B78F-7738A4EB25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41647"/>
            <a:ext cx="7877175" cy="482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2753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E7503A44-7C0B-4048-B909-305B4CB0FC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E1E6B486-C26F-4FB3-BA6A-1CF3AEC124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717" y="-76200"/>
            <a:ext cx="5416733" cy="126649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/>
              <a:t>Project Burndown chart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EAA7EFBF-0E9E-4061-9A84-A5E399DD2B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4571" y="1192398"/>
            <a:ext cx="5142858" cy="2520000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BCEEE64E-D8F0-43FB-8083-75A43CFAE3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913" y="3905251"/>
            <a:ext cx="4990098" cy="2520000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0DBD4A3F-1BC4-4639-AE45-58FACD85AE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1991" y="3905251"/>
            <a:ext cx="4990098" cy="2457621"/>
          </a:xfrm>
          <a:prstGeom prst="rect">
            <a:avLst/>
          </a:prstGeom>
        </p:spPr>
      </p:pic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CED59FFE-C383-4E92-87F2-74C63FBBD518}"/>
              </a:ext>
            </a:extLst>
          </p:cNvPr>
          <p:cNvSpPr txBox="1"/>
          <p:nvPr/>
        </p:nvSpPr>
        <p:spPr>
          <a:xfrm>
            <a:off x="6695414" y="775546"/>
            <a:ext cx="19720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 sprint – 30 story points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36532EE5-7AD2-444B-B752-380CBA852AEF}"/>
              </a:ext>
            </a:extLst>
          </p:cNvPr>
          <p:cNvSpPr txBox="1"/>
          <p:nvPr/>
        </p:nvSpPr>
        <p:spPr>
          <a:xfrm>
            <a:off x="309911" y="3443586"/>
            <a:ext cx="20120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II sprint – 26 story points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B1DACE07-ACEF-4D68-90D5-70965A285B07}"/>
              </a:ext>
            </a:extLst>
          </p:cNvPr>
          <p:cNvSpPr txBox="1"/>
          <p:nvPr/>
        </p:nvSpPr>
        <p:spPr>
          <a:xfrm>
            <a:off x="9844350" y="3481565"/>
            <a:ext cx="20377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III sprint – 27 story points</a:t>
            </a:r>
          </a:p>
        </p:txBody>
      </p:sp>
    </p:spTree>
    <p:extLst>
      <p:ext uri="{BB962C8B-B14F-4D97-AF65-F5344CB8AC3E}">
        <p14:creationId xmlns:p14="http://schemas.microsoft.com/office/powerpoint/2010/main" val="29865516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1E6B486-C26F-4FB3-BA6A-1CF3AEC12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/>
              <a:t>Project </a:t>
            </a:r>
            <a:r>
              <a:rPr lang="it-IT" dirty="0" err="1"/>
              <a:t>Burndown</a:t>
            </a:r>
            <a:r>
              <a:rPr lang="it-IT" dirty="0"/>
              <a:t> chart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A2C59EDE-D834-4631-B5EA-AC18129E0126}"/>
              </a:ext>
            </a:extLst>
          </p:cNvPr>
          <p:cNvSpPr txBox="1"/>
          <p:nvPr/>
        </p:nvSpPr>
        <p:spPr>
          <a:xfrm>
            <a:off x="8408763" y="2452798"/>
            <a:ext cx="32593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Totale story points: 83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Story points portati a compimento: 83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Story points rimasti: 0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FA67DE8F-027C-4119-89C4-2620E64CA1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92201"/>
            <a:ext cx="7377945" cy="4318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954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5F4D8E0-BA02-42C2-B695-AACD35CB9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/>
              <a:t>review</a:t>
            </a:r>
          </a:p>
        </p:txBody>
      </p:sp>
      <p:graphicFrame>
        <p:nvGraphicFramePr>
          <p:cNvPr id="4" name="Tabella 4">
            <a:extLst>
              <a:ext uri="{FF2B5EF4-FFF2-40B4-BE49-F238E27FC236}">
                <a16:creationId xmlns:a16="http://schemas.microsoft.com/office/drawing/2014/main" id="{1BC05A62-5DFC-4F70-B54A-19C56AF5230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1659725"/>
              </p:ext>
            </p:extLst>
          </p:nvPr>
        </p:nvGraphicFramePr>
        <p:xfrm>
          <a:off x="838200" y="2021808"/>
          <a:ext cx="4733924" cy="426587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621469">
                  <a:extLst>
                    <a:ext uri="{9D8B030D-6E8A-4147-A177-3AD203B41FA5}">
                      <a16:colId xmlns:a16="http://schemas.microsoft.com/office/drawing/2014/main" val="3130720877"/>
                    </a:ext>
                  </a:extLst>
                </a:gridCol>
                <a:gridCol w="1812231">
                  <a:extLst>
                    <a:ext uri="{9D8B030D-6E8A-4147-A177-3AD203B41FA5}">
                      <a16:colId xmlns:a16="http://schemas.microsoft.com/office/drawing/2014/main" val="53617724"/>
                    </a:ext>
                  </a:extLst>
                </a:gridCol>
                <a:gridCol w="1300224">
                  <a:extLst>
                    <a:ext uri="{9D8B030D-6E8A-4147-A177-3AD203B41FA5}">
                      <a16:colId xmlns:a16="http://schemas.microsoft.com/office/drawing/2014/main" val="4004687875"/>
                    </a:ext>
                  </a:extLst>
                </a:gridCol>
              </a:tblGrid>
              <a:tr h="686169">
                <a:tc>
                  <a:txBody>
                    <a:bodyPr/>
                    <a:lstStyle/>
                    <a:p>
                      <a:r>
                        <a:rPr lang="it-IT" sz="2400" dirty="0"/>
                        <a:t>Story Points </a:t>
                      </a:r>
                      <a:r>
                        <a:rPr lang="it-IT" sz="2400" dirty="0" err="1"/>
                        <a:t>planned</a:t>
                      </a:r>
                      <a:endParaRPr lang="it-IT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2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Story Points </a:t>
                      </a:r>
                      <a:r>
                        <a:rPr lang="it-IT" sz="24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completed</a:t>
                      </a:r>
                      <a:endParaRPr lang="it-IT" sz="24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2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Project </a:t>
                      </a:r>
                      <a:r>
                        <a:rPr lang="it-IT" sz="24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Velocity</a:t>
                      </a:r>
                      <a:endParaRPr lang="it-IT" sz="24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0613609"/>
                  </a:ext>
                </a:extLst>
              </a:tr>
              <a:tr h="3442918"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q"/>
                      </a:pPr>
                      <a:r>
                        <a:rPr lang="it-IT" sz="20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User Story 4-0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q"/>
                        <a:tabLst/>
                        <a:defRPr/>
                      </a:pPr>
                      <a:r>
                        <a:rPr lang="it-IT" sz="2000" b="1" kern="1200" dirty="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User Story 4-1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q"/>
                        <a:tabLst/>
                        <a:defRPr/>
                      </a:pPr>
                      <a:r>
                        <a:rPr lang="it-IT" sz="2000" b="1" kern="1200" dirty="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User Story 4-2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q"/>
                        <a:tabLst/>
                        <a:defRPr/>
                      </a:pPr>
                      <a:r>
                        <a:rPr lang="it-IT" sz="2000" b="1" kern="1200" dirty="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User Story 4-3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q"/>
                        <a:tabLst/>
                        <a:defRPr/>
                      </a:pPr>
                      <a:r>
                        <a:rPr lang="it-IT" sz="2000" b="1" kern="1200" dirty="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User Story 4-5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q"/>
                        <a:tabLst/>
                        <a:defRPr/>
                      </a:pPr>
                      <a:r>
                        <a:rPr lang="it-IT" sz="2000" b="1" kern="1200" dirty="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User Story 4-7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q"/>
                        <a:tabLst/>
                        <a:defRPr/>
                      </a:pPr>
                      <a:r>
                        <a:rPr lang="it-IT" sz="2000" b="1" kern="1200" dirty="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User Story 4-8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q"/>
                        <a:tabLst/>
                        <a:defRPr/>
                      </a:pPr>
                      <a:r>
                        <a:rPr lang="it-IT" sz="2000" b="1" kern="1200" dirty="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User Story 5-0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q"/>
                        <a:tabLst/>
                        <a:defRPr/>
                      </a:pPr>
                      <a:r>
                        <a:rPr lang="it-IT" sz="2000" b="1" kern="1200" dirty="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User Story 5-1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q"/>
                        <a:tabLst/>
                        <a:defRPr/>
                      </a:pPr>
                      <a:r>
                        <a:rPr lang="it-IT" sz="2000" b="1" kern="1200" dirty="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User Story 5-2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Font typeface="Wingdings" panose="05000000000000000000" pitchFamily="2" charset="2"/>
                        <a:buChar char="ü"/>
                      </a:pPr>
                      <a:r>
                        <a:rPr lang="it-IT" sz="20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User Story 4-0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it-IT" sz="2000" b="1" kern="1200" dirty="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User Story 4-1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it-IT" sz="2000" b="1" kern="1200" dirty="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User Story 4-2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it-IT" sz="2000" b="1" kern="1200" dirty="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User Story 4-3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it-IT" sz="2000" b="1" kern="1200" dirty="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User Story 4-5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it-IT" sz="2000" b="1" kern="1200" dirty="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User Story 4-7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it-IT" sz="2000" b="1" kern="1200" dirty="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User Story 4-8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it-IT" sz="2000" b="1" kern="1200" dirty="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User Story 5-0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it-IT" sz="2000" b="1" kern="1200" dirty="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User Story 5-1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it-IT" sz="2000" b="1" kern="1200" dirty="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User Story 5-2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2400" b="1" kern="1200" dirty="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27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5709655"/>
                  </a:ext>
                </a:extLst>
              </a:tr>
            </a:tbl>
          </a:graphicData>
        </a:graphic>
      </p:graphicFrame>
      <p:sp>
        <p:nvSpPr>
          <p:cNvPr id="3" name="CasellaDiTesto 2">
            <a:extLst>
              <a:ext uri="{FF2B5EF4-FFF2-40B4-BE49-F238E27FC236}">
                <a16:creationId xmlns:a16="http://schemas.microsoft.com/office/drawing/2014/main" id="{FA7E1C5C-E1FC-4001-9833-91F6B66E34E1}"/>
              </a:ext>
            </a:extLst>
          </p:cNvPr>
          <p:cNvSpPr txBox="1"/>
          <p:nvPr/>
        </p:nvSpPr>
        <p:spPr>
          <a:xfrm>
            <a:off x="6181726" y="2045620"/>
            <a:ext cx="530765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800" b="1" dirty="0"/>
              <a:t>Problemi rilevati durante l'implementazione/esame del rilascio</a:t>
            </a:r>
            <a:r>
              <a:rPr lang="en-US" sz="2800" b="1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Git problem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Command + Factory pattern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/>
              <a:t>Discovered issues with the Product Backlog: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Visualization of variables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 Visualization of custom operations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Undo function </a:t>
            </a:r>
          </a:p>
        </p:txBody>
      </p:sp>
    </p:spTree>
    <p:extLst>
      <p:ext uri="{BB962C8B-B14F-4D97-AF65-F5344CB8AC3E}">
        <p14:creationId xmlns:p14="http://schemas.microsoft.com/office/powerpoint/2010/main" val="3458849388"/>
      </p:ext>
    </p:extLst>
  </p:cSld>
  <p:clrMapOvr>
    <a:masterClrMapping/>
  </p:clrMapOvr>
</p:sld>
</file>

<file path=ppt/theme/theme1.xml><?xml version="1.0" encoding="utf-8"?>
<a:theme xmlns:a="http://schemas.openxmlformats.org/drawingml/2006/main" name="SketchyVTI">
  <a:themeElements>
    <a:clrScheme name="AnalogousFromLightSeedLeftStep">
      <a:dk1>
        <a:srgbClr val="000000"/>
      </a:dk1>
      <a:lt1>
        <a:srgbClr val="FFFFFF"/>
      </a:lt1>
      <a:dk2>
        <a:srgbClr val="292441"/>
      </a:dk2>
      <a:lt2>
        <a:srgbClr val="E2E8E5"/>
      </a:lt2>
      <a:accent1>
        <a:srgbClr val="EE6EB8"/>
      </a:accent1>
      <a:accent2>
        <a:srgbClr val="EB4EEA"/>
      </a:accent2>
      <a:accent3>
        <a:srgbClr val="B96EEE"/>
      </a:accent3>
      <a:accent4>
        <a:srgbClr val="694EEB"/>
      </a:accent4>
      <a:accent5>
        <a:srgbClr val="6E8EEE"/>
      </a:accent5>
      <a:accent6>
        <a:srgbClr val="38ADE8"/>
      </a:accent6>
      <a:hlink>
        <a:srgbClr val="558D6D"/>
      </a:hlink>
      <a:folHlink>
        <a:srgbClr val="7F7F7F"/>
      </a:folHlink>
    </a:clrScheme>
    <a:fontScheme name="Custom 2">
      <a:majorFont>
        <a:latin typeface="The Serif Hand Black"/>
        <a:ea typeface=""/>
        <a:cs typeface=""/>
      </a:majorFont>
      <a:minorFont>
        <a:latin typeface="The Hand Bol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yVTI" id="{A6D2C935-A6E4-4DD9-BCC5-5AE2504DB8EA}" vid="{F0754072-50B6-4C01-B911-67246C9F58D2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7801EC2DBAD61E499DC6639A15CA2857" ma:contentTypeVersion="9" ma:contentTypeDescription="Creare un nuovo documento." ma:contentTypeScope="" ma:versionID="1cab74b93c056de11cb888023d26417a">
  <xsd:schema xmlns:xsd="http://www.w3.org/2001/XMLSchema" xmlns:xs="http://www.w3.org/2001/XMLSchema" xmlns:p="http://schemas.microsoft.com/office/2006/metadata/properties" xmlns:ns2="39c9f82a-f897-480e-8ad9-3de59ca2f162" xmlns:ns3="29227b28-5473-4434-901b-56ed82baee3b" targetNamespace="http://schemas.microsoft.com/office/2006/metadata/properties" ma:root="true" ma:fieldsID="3fcf0178a034c47ec126a332d38a99f2" ns2:_="" ns3:_="">
    <xsd:import namespace="39c9f82a-f897-480e-8ad9-3de59ca2f162"/>
    <xsd:import namespace="29227b28-5473-4434-901b-56ed82baee3b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9c9f82a-f897-480e-8ad9-3de59ca2f16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Condivis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Condiviso con dettagli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9227b28-5473-4434-901b-56ed82baee3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C6F3B5D-C269-4066-A39B-9C9963EB4FB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A288AA1-C4F2-43EA-9993-6733F3BD58BF}">
  <ds:schemaRefs>
    <ds:schemaRef ds:uri="http://purl.org/dc/terms/"/>
    <ds:schemaRef ds:uri="http://schemas.microsoft.com/office/2006/metadata/properties"/>
    <ds:schemaRef ds:uri="http://schemas.microsoft.com/office/infopath/2007/PartnerControls"/>
    <ds:schemaRef ds:uri="http://schemas.microsoft.com/office/2006/documentManagement/types"/>
    <ds:schemaRef ds:uri="http://schemas.openxmlformats.org/package/2006/metadata/core-properties"/>
    <ds:schemaRef ds:uri="http://purl.org/dc/dcmitype/"/>
    <ds:schemaRef ds:uri="http://purl.org/dc/elements/1.1/"/>
    <ds:schemaRef ds:uri="c1651439-6e46-4f78-9acb-4a905f92618b"/>
    <ds:schemaRef ds:uri="25379ffa-1be3-456e-9b5c-56d073d73bb0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FB8BE7E6-27C8-44D0-B5D7-7590A39D831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9c9f82a-f897-480e-8ad9-3de59ca2f162"/>
    <ds:schemaRef ds:uri="29227b28-5473-4434-901b-56ed82baee3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1173</TotalTime>
  <Words>371</Words>
  <Application>Microsoft Office PowerPoint</Application>
  <PresentationFormat>Widescreen</PresentationFormat>
  <Paragraphs>70</Paragraphs>
  <Slides>10</Slides>
  <Notes>0</Notes>
  <HiddenSlides>0</HiddenSlides>
  <MMClips>1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10</vt:i4>
      </vt:variant>
    </vt:vector>
  </HeadingPairs>
  <TitlesOfParts>
    <vt:vector size="15" baseType="lpstr">
      <vt:lpstr>Arial</vt:lpstr>
      <vt:lpstr>The Hand Bold</vt:lpstr>
      <vt:lpstr>The Serif Hand Black</vt:lpstr>
      <vt:lpstr>Wingdings</vt:lpstr>
      <vt:lpstr>SketchyVTI</vt:lpstr>
      <vt:lpstr>Software engineering </vt:lpstr>
      <vt:lpstr>3rd Sprint Release</vt:lpstr>
      <vt:lpstr>Completamento progetto</vt:lpstr>
      <vt:lpstr>Pattern utilizzati</vt:lpstr>
      <vt:lpstr>Descrizione di utilizzo pattern</vt:lpstr>
      <vt:lpstr>Sprint backlog</vt:lpstr>
      <vt:lpstr>Project Burndown chart</vt:lpstr>
      <vt:lpstr>Project Burndown chart</vt:lpstr>
      <vt:lpstr>review</vt:lpstr>
      <vt:lpstr>retrospective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Software engineering </dc:title>
  <dc:creator>ALBERTO PROVENZA</dc:creator>
  <cp:lastModifiedBy>Paola Passaro</cp:lastModifiedBy>
  <cp:revision>102</cp:revision>
  <dcterms:created xsi:type="dcterms:W3CDTF">2021-11-20T11:23:44Z</dcterms:created>
  <dcterms:modified xsi:type="dcterms:W3CDTF">2021-12-13T10:59:16Z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0x0101007801EC2DBAD61E499DC6639A15CA2857</vt:lpwstr>
  </property>
</Properties>
</file>